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Montserrat"/>
      <p:regular r:id="rId19"/>
      <p:bold r:id="rId20"/>
      <p:italic r:id="rId21"/>
      <p:boldItalic r:id="rId22"/>
    </p:embeddedFont>
    <p:embeddedFont>
      <p:font typeface="Montserrat Medium"/>
      <p:regular r:id="rId23"/>
      <p:bold r:id="rId24"/>
      <p:italic r:id="rId25"/>
      <p:boldItalic r:id="rId26"/>
    </p:embeddedFont>
    <p:embeddedFont>
      <p:font typeface="Montserrat ExtraLight"/>
      <p:regular r:id="rId27"/>
      <p:bold r:id="rId28"/>
      <p:italic r:id="rId29"/>
      <p:boldItalic r:id="rId30"/>
    </p:embeddedFont>
    <p:embeddedFont>
      <p:font typeface="Montserrat ExtraBold"/>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MontserratExtraLight-bold.fntdata"/><Relationship Id="rId27" Type="http://schemas.openxmlformats.org/officeDocument/2006/relationships/font" Target="fonts/MontserratExtra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Ligh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Bold-bold.fntdata"/><Relationship Id="rId30" Type="http://schemas.openxmlformats.org/officeDocument/2006/relationships/font" Target="fonts/MontserratExtraLight-boldItalic.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MontserratExtraBold-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f9262ee2f_0_26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f9262ee2f_0_26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6186eefba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6186eefba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6186eefba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6186eefba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6186eefba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6186eefba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f9262ee2f_0_26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f9262ee2f_0_26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f9262ee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f9262ee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6186eefb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6186eefb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DRAWING APP</a:t>
            </a:r>
            <a:endParaRPr/>
          </a:p>
        </p:txBody>
      </p:sp>
      <p:sp>
        <p:nvSpPr>
          <p:cNvPr id="159" name="Google Shape;159;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
            </a:r>
            <a:r>
              <a:rPr lang="en"/>
              <a:t>guyễn Thế Dũng | Nguyễn Thế Thành Đạt</a:t>
            </a:r>
            <a:endParaRPr/>
          </a:p>
        </p:txBody>
      </p:sp>
      <p:sp>
        <p:nvSpPr>
          <p:cNvPr id="160" name="Google Shape;160;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SVMC</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Canvas</a:t>
            </a:r>
            <a:endParaRPr/>
          </a:p>
        </p:txBody>
      </p:sp>
      <p:sp>
        <p:nvSpPr>
          <p:cNvPr id="247" name="Google Shape;247;p45"/>
          <p:cNvSpPr txBox="1"/>
          <p:nvPr>
            <p:ph idx="1" type="body"/>
          </p:nvPr>
        </p:nvSpPr>
        <p:spPr>
          <a:xfrm>
            <a:off x="1074281" y="926250"/>
            <a:ext cx="5332200" cy="350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Canvas được xem như 1 bề mặt 2D( giống như tờ giấy trắng) mà chúng ta có thể vẽ bất kỳ thứ gì lên đó.</a:t>
            </a:r>
            <a:endParaRPr/>
          </a:p>
          <a:p>
            <a:pPr indent="-317500" lvl="0" marL="457200" rtl="0" algn="l">
              <a:spcBef>
                <a:spcPts val="1000"/>
              </a:spcBef>
              <a:spcAft>
                <a:spcPts val="0"/>
              </a:spcAft>
              <a:buSzPts val="1400"/>
              <a:buChar char="●"/>
            </a:pPr>
            <a:r>
              <a:rPr lang="en"/>
              <a:t>Trong android, canvas cung cấp rất nhiều method cho các mục đích khác nhau, ví dụ như:</a:t>
            </a:r>
            <a:endParaRPr/>
          </a:p>
          <a:p>
            <a:pPr indent="-317500" lvl="0" marL="457200" rtl="0" algn="l">
              <a:spcBef>
                <a:spcPts val="1000"/>
              </a:spcBef>
              <a:spcAft>
                <a:spcPts val="0"/>
              </a:spcAft>
              <a:buSzPts val="1400"/>
              <a:buChar char="●"/>
            </a:pPr>
            <a:r>
              <a:rPr lang="en"/>
              <a:t>Các đối tượng hình học: point, line, rect, …</a:t>
            </a:r>
            <a:endParaRPr/>
          </a:p>
          <a:p>
            <a:pPr indent="-317500" lvl="0" marL="457200" rtl="0" algn="l">
              <a:spcBef>
                <a:spcPts val="1000"/>
              </a:spcBef>
              <a:spcAft>
                <a:spcPts val="0"/>
              </a:spcAft>
              <a:buSzPts val="1400"/>
              <a:buChar char="●"/>
            </a:pPr>
            <a:r>
              <a:rPr lang="en"/>
              <a:t>Hình ảnh: bitmap, drawable,...</a:t>
            </a:r>
            <a:endParaRPr/>
          </a:p>
          <a:p>
            <a:pPr indent="-317500" lvl="0" marL="457200" rtl="0" algn="l">
              <a:spcBef>
                <a:spcPts val="1000"/>
              </a:spcBef>
              <a:spcAft>
                <a:spcPts val="1000"/>
              </a:spcAft>
              <a:buSzPts val="1400"/>
              <a:buChar char="●"/>
            </a:pPr>
            <a:r>
              <a:rPr lang="en"/>
              <a:t>Vẽ path, vẽ text,..</a:t>
            </a:r>
            <a:endParaRPr/>
          </a:p>
        </p:txBody>
      </p:sp>
      <p:cxnSp>
        <p:nvCxnSpPr>
          <p:cNvPr id="248" name="Google Shape;248;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Bitmap</a:t>
            </a:r>
            <a:endParaRPr/>
          </a:p>
        </p:txBody>
      </p:sp>
      <p:sp>
        <p:nvSpPr>
          <p:cNvPr id="254" name="Google Shape;254;p46"/>
          <p:cNvSpPr txBox="1"/>
          <p:nvPr>
            <p:ph idx="1" type="body"/>
          </p:nvPr>
        </p:nvSpPr>
        <p:spPr>
          <a:xfrm>
            <a:off x="1074281" y="919225"/>
            <a:ext cx="5332200" cy="350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Bitmap là một lưới ảnh gồm một loạt các chấm pixel nhỏ. Mỗi pixel là một hình vuông gán với 1 màu và vị trí khác nhau tạo nên hình ảnh. Định dạng phổ biến của bitmap được sử dụng là PNG, JPG, BMP, JPEG, GIF.</a:t>
            </a:r>
            <a:endParaRPr/>
          </a:p>
          <a:p>
            <a:pPr indent="-317500" lvl="0" marL="457200" rtl="0" algn="l">
              <a:spcBef>
                <a:spcPts val="1000"/>
              </a:spcBef>
              <a:spcAft>
                <a:spcPts val="0"/>
              </a:spcAft>
              <a:buSzPts val="1400"/>
              <a:buChar char="●"/>
            </a:pPr>
            <a:r>
              <a:rPr lang="en"/>
              <a:t>Đồ hoạ của bitmap có thể chỉnh sửa bằng cách xoá và thay đổi màu của từng pixel.</a:t>
            </a:r>
            <a:endParaRPr/>
          </a:p>
          <a:p>
            <a:pPr indent="-317500" lvl="0" marL="457200" rtl="0" algn="l">
              <a:spcBef>
                <a:spcPts val="1000"/>
              </a:spcBef>
              <a:spcAft>
                <a:spcPts val="0"/>
              </a:spcAft>
              <a:buSzPts val="1400"/>
              <a:buChar char="●"/>
            </a:pPr>
            <a:r>
              <a:rPr lang="en"/>
              <a:t>Điểm cộng: có nhiều hiệu ứng in và màu đa dạng, thích hợp làm các ấn phẩm như poster, tờ rơi, bìa tạp chí.</a:t>
            </a:r>
            <a:endParaRPr/>
          </a:p>
          <a:p>
            <a:pPr indent="0" lvl="0" marL="457200" rtl="0" algn="l">
              <a:spcBef>
                <a:spcPts val="1000"/>
              </a:spcBef>
              <a:spcAft>
                <a:spcPts val="1000"/>
              </a:spcAft>
              <a:buNone/>
            </a:pPr>
            <a:r>
              <a:t/>
            </a:r>
            <a:endParaRPr/>
          </a:p>
        </p:txBody>
      </p:sp>
      <p:cxnSp>
        <p:nvCxnSpPr>
          <p:cNvPr id="255" name="Google Shape;255;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7"/>
          <p:cNvSpPr txBox="1"/>
          <p:nvPr>
            <p:ph type="title"/>
          </p:nvPr>
        </p:nvSpPr>
        <p:spPr>
          <a:xfrm>
            <a:off x="3760320" y="34538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a:t>
            </a:r>
            <a:endParaRPr/>
          </a:p>
        </p:txBody>
      </p:sp>
      <p:sp>
        <p:nvSpPr>
          <p:cNvPr id="261" name="Google Shape;261;p47"/>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62" name="Google Shape;262;p47"/>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type="title"/>
          </p:nvPr>
        </p:nvSpPr>
        <p:spPr>
          <a:xfrm>
            <a:off x="980600" y="419800"/>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Các tính năng chính</a:t>
            </a:r>
            <a:endParaRPr/>
          </a:p>
        </p:txBody>
      </p:sp>
      <p:sp>
        <p:nvSpPr>
          <p:cNvPr id="268" name="Google Shape;268;p48"/>
          <p:cNvSpPr/>
          <p:nvPr/>
        </p:nvSpPr>
        <p:spPr>
          <a:xfrm>
            <a:off x="980600" y="1080651"/>
            <a:ext cx="1866536" cy="3805519"/>
          </a:xfrm>
          <a:custGeom>
            <a:rect b="b" l="l" r="r" t="t"/>
            <a:pathLst>
              <a:path extrusionOk="0" h="85981" w="4337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 name="Google Shape;269;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70" name="Google Shape;270;p48"/>
          <p:cNvPicPr preferRelativeResize="0"/>
          <p:nvPr/>
        </p:nvPicPr>
        <p:blipFill>
          <a:blip r:embed="rId3">
            <a:alphaModFix/>
          </a:blip>
          <a:stretch>
            <a:fillRect/>
          </a:stretch>
        </p:blipFill>
        <p:spPr>
          <a:xfrm>
            <a:off x="1083795" y="1405009"/>
            <a:ext cx="1660086" cy="3156673"/>
          </a:xfrm>
          <a:prstGeom prst="rect">
            <a:avLst/>
          </a:prstGeom>
          <a:noFill/>
          <a:ln>
            <a:noFill/>
          </a:ln>
        </p:spPr>
      </p:pic>
      <p:cxnSp>
        <p:nvCxnSpPr>
          <p:cNvPr id="271" name="Google Shape;271;p48"/>
          <p:cNvCxnSpPr/>
          <p:nvPr/>
        </p:nvCxnSpPr>
        <p:spPr>
          <a:xfrm>
            <a:off x="1663050" y="1557775"/>
            <a:ext cx="3333000" cy="771900"/>
          </a:xfrm>
          <a:prstGeom prst="curvedConnector3">
            <a:avLst>
              <a:gd fmla="val 11790" name="adj1"/>
            </a:avLst>
          </a:prstGeom>
          <a:noFill/>
          <a:ln cap="flat" cmpd="sng" w="9525">
            <a:solidFill>
              <a:schemeClr val="lt2"/>
            </a:solidFill>
            <a:prstDash val="solid"/>
            <a:round/>
            <a:headEnd len="med" w="med" type="none"/>
            <a:tailEnd len="med" w="med" type="none"/>
          </a:ln>
        </p:spPr>
      </p:cxnSp>
      <p:cxnSp>
        <p:nvCxnSpPr>
          <p:cNvPr id="272" name="Google Shape;272;p48"/>
          <p:cNvCxnSpPr/>
          <p:nvPr/>
        </p:nvCxnSpPr>
        <p:spPr>
          <a:xfrm>
            <a:off x="2392825" y="1550775"/>
            <a:ext cx="2568300" cy="6900"/>
          </a:xfrm>
          <a:prstGeom prst="straightConnector1">
            <a:avLst/>
          </a:prstGeom>
          <a:noFill/>
          <a:ln cap="flat" cmpd="sng" w="9525">
            <a:solidFill>
              <a:schemeClr val="lt2"/>
            </a:solidFill>
            <a:prstDash val="solid"/>
            <a:round/>
            <a:headEnd len="med" w="med" type="none"/>
            <a:tailEnd len="med" w="med" type="none"/>
          </a:ln>
        </p:spPr>
      </p:cxnSp>
      <p:cxnSp>
        <p:nvCxnSpPr>
          <p:cNvPr id="273" name="Google Shape;273;p48"/>
          <p:cNvCxnSpPr/>
          <p:nvPr/>
        </p:nvCxnSpPr>
        <p:spPr>
          <a:xfrm>
            <a:off x="2392825" y="1747250"/>
            <a:ext cx="2582400" cy="28200"/>
          </a:xfrm>
          <a:prstGeom prst="straightConnector1">
            <a:avLst/>
          </a:prstGeom>
          <a:noFill/>
          <a:ln cap="flat" cmpd="sng" w="9525">
            <a:solidFill>
              <a:schemeClr val="lt2"/>
            </a:solidFill>
            <a:prstDash val="solid"/>
            <a:round/>
            <a:headEnd len="med" w="med" type="none"/>
            <a:tailEnd len="med" w="med" type="none"/>
          </a:ln>
        </p:spPr>
      </p:cxnSp>
      <p:cxnSp>
        <p:nvCxnSpPr>
          <p:cNvPr id="274" name="Google Shape;274;p48"/>
          <p:cNvCxnSpPr/>
          <p:nvPr/>
        </p:nvCxnSpPr>
        <p:spPr>
          <a:xfrm>
            <a:off x="1466575" y="1557775"/>
            <a:ext cx="3501600" cy="1571700"/>
          </a:xfrm>
          <a:prstGeom prst="curvedConnector3">
            <a:avLst>
              <a:gd fmla="val 15030" name="adj1"/>
            </a:avLst>
          </a:prstGeom>
          <a:noFill/>
          <a:ln cap="flat" cmpd="sng" w="9525">
            <a:solidFill>
              <a:schemeClr val="lt2"/>
            </a:solidFill>
            <a:prstDash val="solid"/>
            <a:round/>
            <a:headEnd len="med" w="med" type="none"/>
            <a:tailEnd len="med" w="med" type="none"/>
          </a:ln>
        </p:spPr>
      </p:cxnSp>
      <p:cxnSp>
        <p:nvCxnSpPr>
          <p:cNvPr id="275" name="Google Shape;275;p48"/>
          <p:cNvCxnSpPr/>
          <p:nvPr/>
        </p:nvCxnSpPr>
        <p:spPr>
          <a:xfrm>
            <a:off x="1277100" y="1557775"/>
            <a:ext cx="3677100" cy="2077200"/>
          </a:xfrm>
          <a:prstGeom prst="curvedConnector3">
            <a:avLst>
              <a:gd fmla="val 14503" name="adj1"/>
            </a:avLst>
          </a:prstGeom>
          <a:noFill/>
          <a:ln cap="flat" cmpd="sng" w="9525">
            <a:solidFill>
              <a:schemeClr val="lt2"/>
            </a:solidFill>
            <a:prstDash val="solid"/>
            <a:round/>
            <a:headEnd len="med" w="med" type="none"/>
            <a:tailEnd len="med" w="med" type="none"/>
          </a:ln>
        </p:spPr>
      </p:cxnSp>
      <p:cxnSp>
        <p:nvCxnSpPr>
          <p:cNvPr id="276" name="Google Shape;276;p48"/>
          <p:cNvCxnSpPr/>
          <p:nvPr/>
        </p:nvCxnSpPr>
        <p:spPr>
          <a:xfrm flipH="1" rot="10800000">
            <a:off x="1263075" y="4104925"/>
            <a:ext cx="3655800" cy="393000"/>
          </a:xfrm>
          <a:prstGeom prst="curvedConnector3">
            <a:avLst>
              <a:gd fmla="val 50000" name="adj1"/>
            </a:avLst>
          </a:prstGeom>
          <a:noFill/>
          <a:ln cap="flat" cmpd="sng" w="9525">
            <a:solidFill>
              <a:schemeClr val="lt2"/>
            </a:solidFill>
            <a:prstDash val="solid"/>
            <a:round/>
            <a:headEnd len="med" w="med" type="none"/>
            <a:tailEnd len="med" w="med" type="none"/>
          </a:ln>
        </p:spPr>
      </p:cxnSp>
      <p:sp>
        <p:nvSpPr>
          <p:cNvPr id="277" name="Google Shape;277;p48"/>
          <p:cNvSpPr txBox="1"/>
          <p:nvPr>
            <p:ph idx="1" type="subTitle"/>
          </p:nvPr>
        </p:nvSpPr>
        <p:spPr>
          <a:xfrm>
            <a:off x="4996050" y="1276950"/>
            <a:ext cx="25563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Lưu ảnh</a:t>
            </a:r>
            <a:endParaRPr/>
          </a:p>
        </p:txBody>
      </p:sp>
      <p:sp>
        <p:nvSpPr>
          <p:cNvPr id="278" name="Google Shape;278;p48"/>
          <p:cNvSpPr txBox="1"/>
          <p:nvPr>
            <p:ph idx="1" type="subTitle"/>
          </p:nvPr>
        </p:nvSpPr>
        <p:spPr>
          <a:xfrm>
            <a:off x="4996050" y="1614150"/>
            <a:ext cx="25563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Chọn ảnh</a:t>
            </a:r>
            <a:endParaRPr/>
          </a:p>
        </p:txBody>
      </p:sp>
      <p:sp>
        <p:nvSpPr>
          <p:cNvPr id="279" name="Google Shape;279;p48"/>
          <p:cNvSpPr txBox="1"/>
          <p:nvPr>
            <p:ph idx="1" type="subTitle"/>
          </p:nvPr>
        </p:nvSpPr>
        <p:spPr>
          <a:xfrm>
            <a:off x="5045250" y="2143525"/>
            <a:ext cx="25563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Chọn màu</a:t>
            </a:r>
            <a:endParaRPr/>
          </a:p>
        </p:txBody>
      </p:sp>
      <p:sp>
        <p:nvSpPr>
          <p:cNvPr id="280" name="Google Shape;280;p48"/>
          <p:cNvSpPr txBox="1"/>
          <p:nvPr>
            <p:ph idx="1" type="subTitle"/>
          </p:nvPr>
        </p:nvSpPr>
        <p:spPr>
          <a:xfrm>
            <a:off x="4996050" y="2906175"/>
            <a:ext cx="25563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Redo</a:t>
            </a:r>
            <a:endParaRPr/>
          </a:p>
        </p:txBody>
      </p:sp>
      <p:sp>
        <p:nvSpPr>
          <p:cNvPr id="281" name="Google Shape;281;p48"/>
          <p:cNvSpPr txBox="1"/>
          <p:nvPr>
            <p:ph idx="1" type="subTitle"/>
          </p:nvPr>
        </p:nvSpPr>
        <p:spPr>
          <a:xfrm>
            <a:off x="5045250" y="3430463"/>
            <a:ext cx="25563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a:t>
            </a:r>
            <a:endParaRPr/>
          </a:p>
        </p:txBody>
      </p:sp>
      <p:sp>
        <p:nvSpPr>
          <p:cNvPr id="282" name="Google Shape;282;p48"/>
          <p:cNvSpPr txBox="1"/>
          <p:nvPr>
            <p:ph idx="1" type="subTitle"/>
          </p:nvPr>
        </p:nvSpPr>
        <p:spPr>
          <a:xfrm>
            <a:off x="4996050" y="3954775"/>
            <a:ext cx="25563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Thay đổi kích cỡ nét vẽ</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 for listening</a:t>
            </a:r>
            <a:endParaRPr/>
          </a:p>
        </p:txBody>
      </p:sp>
      <p:cxnSp>
        <p:nvCxnSpPr>
          <p:cNvPr id="288" name="Google Shape;288;p49"/>
          <p:cNvCxnSpPr/>
          <p:nvPr/>
        </p:nvCxnSpPr>
        <p:spPr>
          <a:xfrm>
            <a:off x="3190500" y="3203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idx="1" type="subTitle"/>
          </p:nvPr>
        </p:nvSpPr>
        <p:spPr>
          <a:xfrm>
            <a:off x="2481900" y="27948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Maya Angelou</a:t>
            </a:r>
            <a:endParaRPr/>
          </a:p>
        </p:txBody>
      </p:sp>
      <p:sp>
        <p:nvSpPr>
          <p:cNvPr id="167" name="Google Shape;167;p37"/>
          <p:cNvSpPr txBox="1"/>
          <p:nvPr>
            <p:ph type="ctrTitle"/>
          </p:nvPr>
        </p:nvSpPr>
        <p:spPr>
          <a:xfrm>
            <a:off x="1794425" y="1098275"/>
            <a:ext cx="5442900" cy="226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can’t use up creativity. The more you use, the more you have.”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idx="6" type="title"/>
          </p:nvPr>
        </p:nvSpPr>
        <p:spPr>
          <a:xfrm>
            <a:off x="10484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3" name="Google Shape;173;p38"/>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Technology</a:t>
            </a:r>
            <a:endParaRPr/>
          </a:p>
        </p:txBody>
      </p:sp>
      <p:sp>
        <p:nvSpPr>
          <p:cNvPr id="174" name="Google Shape;174;p38"/>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a:t>
            </a:r>
            <a:endParaRPr/>
          </a:p>
        </p:txBody>
      </p:sp>
      <p:sp>
        <p:nvSpPr>
          <p:cNvPr id="175" name="Google Shape;175;p38"/>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176" name="Google Shape;176;p38"/>
          <p:cNvSpPr txBox="1"/>
          <p:nvPr>
            <p:ph idx="7" type="title"/>
          </p:nvPr>
        </p:nvSpPr>
        <p:spPr>
          <a:xfrm>
            <a:off x="353850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7" name="Google Shape;177;p38"/>
          <p:cNvSpPr txBox="1"/>
          <p:nvPr>
            <p:ph idx="8" type="title"/>
          </p:nvPr>
        </p:nvSpPr>
        <p:spPr>
          <a:xfrm>
            <a:off x="60285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78" name="Google Shape;178;p38"/>
          <p:cNvCxnSpPr/>
          <p:nvPr/>
        </p:nvCxnSpPr>
        <p:spPr>
          <a:xfrm>
            <a:off x="18833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9" name="Google Shape;179;p38"/>
          <p:cNvCxnSpPr/>
          <p:nvPr/>
        </p:nvCxnSpPr>
        <p:spPr>
          <a:xfrm>
            <a:off x="437340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0" name="Google Shape;180;p38"/>
          <p:cNvCxnSpPr/>
          <p:nvPr/>
        </p:nvCxnSpPr>
        <p:spPr>
          <a:xfrm>
            <a:off x="6863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9"/>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86" name="Google Shape;186;p3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87" name="Google Shape;187;p39"/>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a:t>
            </a:r>
            <a:endParaRPr/>
          </a:p>
        </p:txBody>
      </p:sp>
      <p:cxnSp>
        <p:nvCxnSpPr>
          <p:cNvPr id="188" name="Google Shape;188;p3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Mục đích</a:t>
            </a:r>
            <a:endParaRPr>
              <a:solidFill>
                <a:schemeClr val="accent1"/>
              </a:solidFill>
            </a:endParaRPr>
          </a:p>
        </p:txBody>
      </p:sp>
      <p:sp>
        <p:nvSpPr>
          <p:cNvPr id="194" name="Google Shape;194;p40"/>
          <p:cNvSpPr txBox="1"/>
          <p:nvPr>
            <p:ph idx="1" type="body"/>
          </p:nvPr>
        </p:nvSpPr>
        <p:spPr>
          <a:xfrm>
            <a:off x="938500" y="1277300"/>
            <a:ext cx="5759700" cy="3522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Có thể sử dụng cho nhiều mục đích, ví dụ như ghi chú nhanh, highlight và edit ảnh.</a:t>
            </a:r>
            <a:endParaRPr sz="1800"/>
          </a:p>
          <a:p>
            <a:pPr indent="-342900" lvl="0" marL="457200" rtl="0" algn="l">
              <a:lnSpc>
                <a:spcPct val="150000"/>
              </a:lnSpc>
              <a:spcBef>
                <a:spcPts val="0"/>
              </a:spcBef>
              <a:spcAft>
                <a:spcPts val="0"/>
              </a:spcAft>
              <a:buSzPts val="1800"/>
              <a:buChar char="-"/>
            </a:pPr>
            <a:r>
              <a:rPr lang="en" sz="1800"/>
              <a:t>Thoả sức sáng tạo, khơi gợi niềm yêu thích</a:t>
            </a:r>
            <a:endParaRPr sz="1800"/>
          </a:p>
          <a:p>
            <a:pPr indent="-342900" lvl="0" marL="457200" rtl="0" algn="l">
              <a:lnSpc>
                <a:spcPct val="150000"/>
              </a:lnSpc>
              <a:spcBef>
                <a:spcPts val="0"/>
              </a:spcBef>
              <a:spcAft>
                <a:spcPts val="0"/>
              </a:spcAft>
              <a:buSzPts val="1800"/>
              <a:buChar char="-"/>
            </a:pPr>
            <a:r>
              <a:rPr lang="en" sz="1800"/>
              <a:t>Dễ dàng lưu trữ và chia sẻ</a:t>
            </a:r>
            <a:endParaRPr sz="1800"/>
          </a:p>
          <a:p>
            <a:pPr indent="-342900" lvl="0" marL="457200" rtl="0" algn="l">
              <a:lnSpc>
                <a:spcPct val="150000"/>
              </a:lnSpc>
              <a:spcBef>
                <a:spcPts val="0"/>
              </a:spcBef>
              <a:spcAft>
                <a:spcPts val="0"/>
              </a:spcAft>
              <a:buSzPts val="1800"/>
              <a:buChar char="-"/>
            </a:pPr>
            <a:r>
              <a:rPr lang="en" sz="1800"/>
              <a:t>Biến những bức ảnh nhàm chán thành những tác phẩm đầy chất cá nhân.</a:t>
            </a:r>
            <a:endParaRPr sz="1800"/>
          </a:p>
          <a:p>
            <a:pPr indent="0" lvl="0" marL="457200" rtl="0" algn="l">
              <a:lnSpc>
                <a:spcPct val="150000"/>
              </a:lnSpc>
              <a:spcBef>
                <a:spcPts val="1600"/>
              </a:spcBef>
              <a:spcAft>
                <a:spcPts val="1600"/>
              </a:spcAft>
              <a:buNone/>
            </a:pPr>
            <a:r>
              <a:t/>
            </a:r>
            <a:endParaRPr sz="1800"/>
          </a:p>
        </p:txBody>
      </p:sp>
      <p:cxnSp>
        <p:nvCxnSpPr>
          <p:cNvPr id="195" name="Google Shape;195;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1"/>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Định hướng phát triển ứng dụng trong tương lai</a:t>
            </a:r>
            <a:endParaRPr/>
          </a:p>
        </p:txBody>
      </p:sp>
      <p:cxnSp>
        <p:nvCxnSpPr>
          <p:cNvPr id="201" name="Google Shape;201;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2" name="Google Shape;202;p41"/>
          <p:cNvSpPr txBox="1"/>
          <p:nvPr>
            <p:ph type="title"/>
          </p:nvPr>
        </p:nvSpPr>
        <p:spPr>
          <a:xfrm>
            <a:off x="6064647" y="284050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 NORMAL USE</a:t>
            </a:r>
            <a:endParaRPr/>
          </a:p>
        </p:txBody>
      </p:sp>
      <p:sp>
        <p:nvSpPr>
          <p:cNvPr id="203" name="Google Shape;203;p41"/>
          <p:cNvSpPr txBox="1"/>
          <p:nvPr>
            <p:ph idx="1" type="subTitle"/>
          </p:nvPr>
        </p:nvSpPr>
        <p:spPr>
          <a:xfrm>
            <a:off x="5684851" y="3452875"/>
            <a:ext cx="28266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Giao diện thân thiện, ai cũng dùng được, có thể được dùng để thiết kế bài đăng mạng xã hội hoặc đơn giản hơn là thoả sức sáng tạo, thể hiện bản thân.</a:t>
            </a:r>
            <a:endParaRPr/>
          </a:p>
        </p:txBody>
      </p:sp>
      <p:sp>
        <p:nvSpPr>
          <p:cNvPr id="204" name="Google Shape;204;p41"/>
          <p:cNvSpPr txBox="1"/>
          <p:nvPr>
            <p:ph idx="5" type="title"/>
          </p:nvPr>
        </p:nvSpPr>
        <p:spPr>
          <a:xfrm>
            <a:off x="726700" y="2840500"/>
            <a:ext cx="27105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 PROFESSIONAL USE</a:t>
            </a:r>
            <a:endParaRPr/>
          </a:p>
        </p:txBody>
      </p:sp>
      <p:sp>
        <p:nvSpPr>
          <p:cNvPr id="205" name="Google Shape;205;p41"/>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Đủ tính năng cho người dùng trong ngành thiết kế chuyên nghiệp.</a:t>
            </a:r>
            <a:endParaRPr/>
          </a:p>
        </p:txBody>
      </p:sp>
      <p:cxnSp>
        <p:nvCxnSpPr>
          <p:cNvPr id="206" name="Google Shape;206;p41"/>
          <p:cNvCxnSpPr/>
          <p:nvPr/>
        </p:nvCxnSpPr>
        <p:spPr>
          <a:xfrm>
            <a:off x="6962247"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07" name="Google Shape;207;p41"/>
          <p:cNvCxnSpPr/>
          <p:nvPr/>
        </p:nvCxnSpPr>
        <p:spPr>
          <a:xfrm>
            <a:off x="1946050"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8" name="Google Shape;208;p41"/>
          <p:cNvSpPr/>
          <p:nvPr/>
        </p:nvSpPr>
        <p:spPr>
          <a:xfrm>
            <a:off x="17396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1"/>
          <p:cNvSpPr/>
          <p:nvPr/>
        </p:nvSpPr>
        <p:spPr>
          <a:xfrm>
            <a:off x="6755847"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41"/>
          <p:cNvGrpSpPr/>
          <p:nvPr/>
        </p:nvGrpSpPr>
        <p:grpSpPr>
          <a:xfrm>
            <a:off x="6935094" y="2017503"/>
            <a:ext cx="326106" cy="423908"/>
            <a:chOff x="3990517" y="3354173"/>
            <a:chExt cx="279559" cy="363402"/>
          </a:xfrm>
        </p:grpSpPr>
        <p:sp>
          <p:nvSpPr>
            <p:cNvPr id="211" name="Google Shape;211;p41"/>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1"/>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1"/>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41"/>
          <p:cNvGrpSpPr/>
          <p:nvPr/>
        </p:nvGrpSpPr>
        <p:grpSpPr>
          <a:xfrm>
            <a:off x="1860614" y="2015956"/>
            <a:ext cx="442673" cy="426992"/>
            <a:chOff x="1284212" y="1963766"/>
            <a:chExt cx="379489" cy="366046"/>
          </a:xfrm>
        </p:grpSpPr>
        <p:sp>
          <p:nvSpPr>
            <p:cNvPr id="215" name="Google Shape;215;p41"/>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1"/>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2"/>
          <p:cNvSpPr txBox="1"/>
          <p:nvPr>
            <p:ph type="title"/>
          </p:nvPr>
        </p:nvSpPr>
        <p:spPr>
          <a:xfrm>
            <a:off x="931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Giao diện</a:t>
            </a:r>
            <a:endParaRPr/>
          </a:p>
        </p:txBody>
      </p:sp>
      <p:sp>
        <p:nvSpPr>
          <p:cNvPr id="222" name="Google Shape;222;p42"/>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Giao </a:t>
            </a:r>
            <a:r>
              <a:rPr lang="en"/>
              <a:t>diện tối giản, thân thiện.</a:t>
            </a:r>
            <a:endParaRPr/>
          </a:p>
          <a:p>
            <a:pPr indent="0" lvl="0" marL="0" rtl="0" algn="l">
              <a:spcBef>
                <a:spcPts val="0"/>
              </a:spcBef>
              <a:spcAft>
                <a:spcPts val="0"/>
              </a:spcAft>
              <a:buNone/>
            </a:pPr>
            <a:r>
              <a:rPr lang="en"/>
              <a:t>Thiết kế dựa trên layout tính năng story của Instagram.</a:t>
            </a:r>
            <a:endParaRPr/>
          </a:p>
        </p:txBody>
      </p:sp>
      <p:sp>
        <p:nvSpPr>
          <p:cNvPr id="223" name="Google Shape;223;p42"/>
          <p:cNvSpPr/>
          <p:nvPr/>
        </p:nvSpPr>
        <p:spPr>
          <a:xfrm>
            <a:off x="2770776" y="1650876"/>
            <a:ext cx="2275841" cy="4512283"/>
          </a:xfrm>
          <a:custGeom>
            <a:rect b="b" l="l" r="r" t="t"/>
            <a:pathLst>
              <a:path extrusionOk="0" h="85981" w="4337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2"/>
          <p:cNvSpPr/>
          <p:nvPr/>
        </p:nvSpPr>
        <p:spPr>
          <a:xfrm>
            <a:off x="1184225" y="2280138"/>
            <a:ext cx="1190290" cy="2359963"/>
          </a:xfrm>
          <a:custGeom>
            <a:rect b="b" l="l" r="r" t="t"/>
            <a:pathLst>
              <a:path extrusionOk="0" h="85981" w="4337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 name="Google Shape;225;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26" name="Google Shape;226;p42"/>
          <p:cNvPicPr preferRelativeResize="0"/>
          <p:nvPr/>
        </p:nvPicPr>
        <p:blipFill>
          <a:blip r:embed="rId3">
            <a:alphaModFix/>
          </a:blip>
          <a:stretch>
            <a:fillRect/>
          </a:stretch>
        </p:blipFill>
        <p:spPr>
          <a:xfrm>
            <a:off x="2867675" y="2041950"/>
            <a:ext cx="2082050" cy="4273376"/>
          </a:xfrm>
          <a:prstGeom prst="rect">
            <a:avLst/>
          </a:prstGeom>
          <a:noFill/>
          <a:ln>
            <a:noFill/>
          </a:ln>
        </p:spPr>
      </p:pic>
      <p:pic>
        <p:nvPicPr>
          <p:cNvPr id="227" name="Google Shape;227;p42"/>
          <p:cNvPicPr preferRelativeResize="0"/>
          <p:nvPr/>
        </p:nvPicPr>
        <p:blipFill>
          <a:blip r:embed="rId4">
            <a:alphaModFix/>
          </a:blip>
          <a:stretch>
            <a:fillRect/>
          </a:stretch>
        </p:blipFill>
        <p:spPr>
          <a:xfrm>
            <a:off x="1225813" y="2560913"/>
            <a:ext cx="1107125" cy="1798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43"/>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cxnSp>
        <p:nvCxnSpPr>
          <p:cNvPr id="233" name="Google Shape;233;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4"/>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a:t>
            </a:r>
            <a:endParaRPr/>
          </a:p>
        </p:txBody>
      </p:sp>
      <p:sp>
        <p:nvSpPr>
          <p:cNvPr id="239" name="Google Shape;239;p44"/>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40" name="Google Shape;240;p44"/>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Các công nghệ được dùng</a:t>
            </a:r>
            <a:endParaRPr/>
          </a:p>
        </p:txBody>
      </p:sp>
      <p:cxnSp>
        <p:nvCxnSpPr>
          <p:cNvPr id="241" name="Google Shape;241;p44"/>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